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9"/>
  </p:notesMasterIdLst>
  <p:handoutMasterIdLst>
    <p:handoutMasterId r:id="rId20"/>
  </p:handoutMasterIdLst>
  <p:sldIdLst>
    <p:sldId id="666" r:id="rId3"/>
    <p:sldId id="731" r:id="rId4"/>
    <p:sldId id="725" r:id="rId5"/>
    <p:sldId id="726" r:id="rId6"/>
    <p:sldId id="732" r:id="rId7"/>
    <p:sldId id="733" r:id="rId8"/>
    <p:sldId id="723" r:id="rId9"/>
    <p:sldId id="724" r:id="rId10"/>
    <p:sldId id="721" r:id="rId11"/>
    <p:sldId id="734" r:id="rId12"/>
    <p:sldId id="737" r:id="rId13"/>
    <p:sldId id="727" r:id="rId14"/>
    <p:sldId id="738" r:id="rId15"/>
    <p:sldId id="728" r:id="rId16"/>
    <p:sldId id="730" r:id="rId17"/>
    <p:sldId id="72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18B40F5-E023-4ED8-B11B-4C57272C4A21}">
          <p14:sldIdLst>
            <p14:sldId id="666"/>
            <p14:sldId id="731"/>
            <p14:sldId id="725"/>
            <p14:sldId id="726"/>
            <p14:sldId id="732"/>
            <p14:sldId id="733"/>
            <p14:sldId id="723"/>
            <p14:sldId id="724"/>
            <p14:sldId id="721"/>
            <p14:sldId id="734"/>
            <p14:sldId id="737"/>
            <p14:sldId id="727"/>
            <p14:sldId id="738"/>
            <p14:sldId id="728"/>
            <p14:sldId id="730"/>
            <p14:sldId id="729"/>
          </p14:sldIdLst>
        </p14:section>
        <p14:section name="Default Section" id="{FDEE53D5-7779-4649-8ACA-7298777D00E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orson, James" initials="TJ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23FDE3"/>
    <a:srgbClr val="902AF6"/>
    <a:srgbClr val="F03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83509" autoAdjust="0"/>
  </p:normalViewPr>
  <p:slideViewPr>
    <p:cSldViewPr>
      <p:cViewPr varScale="1">
        <p:scale>
          <a:sx n="100" d="100"/>
          <a:sy n="100" d="100"/>
        </p:scale>
        <p:origin x="898" y="10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14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01995-9815-44C2-BC31-4ED6C63B8B81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419EA-7277-4C2D-AA62-54704560D0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7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0184A-DA9D-4374-8E21-D521B0F11FAB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C1E2D-6915-48DE-882D-0DD49F7980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9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9" name="Rectangle 8"/>
          <p:cNvSpPr>
            <a:spLocks noChangeAspect="1"/>
          </p:cNvSpPr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4724400"/>
            <a:ext cx="6400800" cy="1371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James.Thorson\Desktop\UW Hideaway\Meetings and Presentations\2014-05-30 -- Quant Sem on spatial-Gompertz model\A2005101221500.L2_LAC.GulfOfAlaska.chl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15627" r="4613" b="10265"/>
          <a:stretch/>
        </p:blipFill>
        <p:spPr bwMode="auto">
          <a:xfrm>
            <a:off x="0" y="0"/>
            <a:ext cx="91707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955"/>
            <a:ext cx="9144000" cy="806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9121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James.Thorson\Desktop\UW Hideaway\Meetings and Presentations\2014-04-04 -- UBC visit\66848main_iss_sthelens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8991600" cy="60960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6200" y="76200"/>
            <a:ext cx="8991600" cy="685800"/>
          </a:xfrm>
        </p:spPr>
        <p:txBody>
          <a:bodyPr>
            <a:noAutofit/>
          </a:bodyPr>
          <a:lstStyle>
            <a:lvl1pPr algn="ctr">
              <a:spcAft>
                <a:spcPts val="1200"/>
              </a:spcAft>
              <a:defRPr sz="3600"/>
            </a:lvl1pPr>
            <a:lvl2pPr>
              <a:spcAft>
                <a:spcPts val="1200"/>
              </a:spcAft>
              <a:defRPr sz="3200"/>
            </a:lvl2pPr>
            <a:lvl3pPr>
              <a:spcAft>
                <a:spcPts val="1200"/>
              </a:spcAft>
              <a:defRPr sz="2800"/>
            </a:lvl3pPr>
            <a:lvl4pPr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US" dirty="0" err="1"/>
              <a:t>Clicak</a:t>
            </a:r>
            <a:r>
              <a:rPr lang="en-US" dirty="0"/>
              <a:t>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:\Users\Rhovel\Desktop\print\Kulik.silverhorn (1 of 1)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r="922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7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James.Thorson\Desktop\UW Hideaway\Meetings and Presentations\2014-05-30 -- Quant Sem on spatial-Gompertz model\A2005101221500.L2_LAC.GulfOfAlaska.chl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15627" r="4613" b="10265"/>
          <a:stretch/>
        </p:blipFill>
        <p:spPr bwMode="auto">
          <a:xfrm>
            <a:off x="0" y="0"/>
            <a:ext cx="91707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31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James.Thorson\Desktop\UW Hideaway\Course plan 2014\Advertisement\Images\9526628934_84959710e8_b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5534"/>
          <a:stretch/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26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066800"/>
            <a:ext cx="43434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990600"/>
            <a:ext cx="46482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1143000"/>
            <a:ext cx="4419600" cy="955675"/>
          </a:xfrm>
          <a:ln w="6350">
            <a:solidFill>
              <a:schemeClr val="tx1"/>
            </a:solidFill>
          </a:ln>
        </p:spPr>
        <p:txBody>
          <a:bodyPr anchor="b"/>
          <a:lstStyle>
            <a:lvl1pPr marL="0" indent="0">
              <a:spcAft>
                <a:spcPts val="120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200"/>
            <a:ext cx="8229600" cy="3962399"/>
          </a:xfrm>
        </p:spPr>
        <p:txBody>
          <a:bodyPr/>
          <a:lstStyle>
            <a:lvl1pPr>
              <a:spcAft>
                <a:spcPts val="1200"/>
              </a:spcAft>
              <a:defRPr sz="2800" baseline="0"/>
            </a:lvl1pPr>
            <a:lvl2pPr>
              <a:spcAft>
                <a:spcPts val="1200"/>
              </a:spcAft>
              <a:defRPr sz="2400" baseline="0"/>
            </a:lvl2pPr>
            <a:lvl3pPr>
              <a:spcAft>
                <a:spcPts val="1200"/>
              </a:spcAft>
              <a:defRPr sz="18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990600"/>
            <a:ext cx="4419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73" r:id="rId4"/>
    <p:sldLayoutId id="2147483674" r:id="rId5"/>
    <p:sldLayoutId id="2147483651" r:id="rId6"/>
    <p:sldLayoutId id="2147483652" r:id="rId7"/>
    <p:sldLayoutId id="2147483653" r:id="rId8"/>
    <p:sldLayoutId id="2147483654" r:id="rId9"/>
    <p:sldLayoutId id="2147483672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76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" name="Picture 2" descr="C:\Users\James.Thorson\Desktop\UW Hideaway\Meetings and Presentations\2014-04-04 -- UBC visit\Photos\fingerling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" t="-1" r="10701" b="37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Expressive interface for multivariate </a:t>
            </a:r>
            <a:r>
              <a:rPr lang="en-US" b="1" dirty="0" err="1"/>
              <a:t>spatio</a:t>
            </a:r>
            <a:r>
              <a:rPr lang="en-US" b="1" dirty="0"/>
              <a:t>-temporal models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0"/>
            <a:ext cx="9144000" cy="13716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>
            <a:normAutofit fontScale="5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Thorson, Anderson, Goddard, </a:t>
            </a:r>
            <a:r>
              <a:rPr lang="en-US" dirty="0" err="1"/>
              <a:t>Rooper</a:t>
            </a:r>
            <a:r>
              <a:rPr lang="en-US" dirty="0"/>
              <a:t>. (2025). </a:t>
            </a:r>
            <a:r>
              <a:rPr lang="en-US" dirty="0" err="1"/>
              <a:t>tinyVAST</a:t>
            </a:r>
            <a:r>
              <a:rPr lang="en-US" dirty="0"/>
              <a:t>: R Package With an Expressive Interface to Specify Lagged and Simultaneous Effects in Multivariate </a:t>
            </a:r>
            <a:r>
              <a:rPr lang="en-US" dirty="0" err="1"/>
              <a:t>Spatio</a:t>
            </a:r>
            <a:r>
              <a:rPr lang="en-US" dirty="0"/>
              <a:t>-Temporal Models. </a:t>
            </a:r>
            <a:r>
              <a:rPr lang="en-US" i="1" dirty="0"/>
              <a:t>Global Ecology and Biogeography</a:t>
            </a:r>
            <a:r>
              <a:rPr lang="en-US" dirty="0"/>
              <a:t>, </a:t>
            </a:r>
            <a:r>
              <a:rPr lang="en-US" i="1" dirty="0"/>
              <a:t>34</a:t>
            </a:r>
            <a:r>
              <a:rPr lang="en-US" dirty="0"/>
              <a:t>(4), e70035. https://doi.org/10.1111/geb.70035</a:t>
            </a:r>
          </a:p>
        </p:txBody>
      </p:sp>
    </p:spTree>
    <p:extLst>
      <p:ext uri="{BB962C8B-B14F-4D97-AF65-F5344CB8AC3E}">
        <p14:creationId xmlns:p14="http://schemas.microsoft.com/office/powerpoint/2010/main" val="382594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04"/>
    </mc:Choice>
    <mc:Fallback xmlns="">
      <p:transition spd="slow" advTm="460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337CD3-BC90-4B8A-8512-27ADB7A45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144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Available demos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7FB3B3-CB4B-4CB4-BC9D-2318767DF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838200"/>
          <a:ext cx="9220200" cy="60173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57587">
                  <a:extLst>
                    <a:ext uri="{9D8B030D-6E8A-4147-A177-3AD203B41FA5}">
                      <a16:colId xmlns:a16="http://schemas.microsoft.com/office/drawing/2014/main" val="1004608353"/>
                    </a:ext>
                  </a:extLst>
                </a:gridCol>
                <a:gridCol w="6562613">
                  <a:extLst>
                    <a:ext uri="{9D8B030D-6E8A-4147-A177-3AD203B41FA5}">
                      <a16:colId xmlns:a16="http://schemas.microsoft.com/office/drawing/2014/main" val="541838652"/>
                    </a:ext>
                  </a:extLst>
                </a:gridCol>
              </a:tblGrid>
              <a:tr h="2345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Vignette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What it demonstrates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extLst>
                  <a:ext uri="{0D108BD9-81ED-4DB2-BD59-A6C34878D82A}">
                    <a16:rowId xmlns:a16="http://schemas.microsoft.com/office/drawing/2014/main" val="2096300773"/>
                  </a:ext>
                </a:extLst>
              </a:tr>
              <a:tr h="481101">
                <a:tc>
                  <a:txBody>
                    <a:bodyPr/>
                    <a:lstStyle/>
                    <a:p>
                      <a:pPr marL="101600" marR="0" indent="-1143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Dynamic structural equation models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tc>
                  <a:txBody>
                    <a:bodyPr/>
                    <a:lstStyle/>
                    <a:p>
                      <a:pPr marL="107950" marR="0" indent="-1079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Fitting dynamic structural equation models (DSEM) to time-series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extLst>
                  <a:ext uri="{0D108BD9-81ED-4DB2-BD59-A6C34878D82A}">
                    <a16:rowId xmlns:a16="http://schemas.microsoft.com/office/drawing/2014/main" val="795672137"/>
                  </a:ext>
                </a:extLst>
              </a:tr>
              <a:tr h="481101">
                <a:tc>
                  <a:txBody>
                    <a:bodyPr/>
                    <a:lstStyle/>
                    <a:p>
                      <a:pPr marL="101600" marR="0" indent="-1143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Comparison with </a:t>
                      </a:r>
                      <a:r>
                        <a:rPr lang="en-US" sz="1600" dirty="0" err="1">
                          <a:effectLst/>
                        </a:rPr>
                        <a:t>mgcv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tc>
                  <a:txBody>
                    <a:bodyPr/>
                    <a:lstStyle/>
                    <a:p>
                      <a:pPr marL="107950" marR="0" indent="-1079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Specifying a generalized additive models (GAMs)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extLst>
                  <a:ext uri="{0D108BD9-81ED-4DB2-BD59-A6C34878D82A}">
                    <a16:rowId xmlns:a16="http://schemas.microsoft.com/office/drawing/2014/main" val="2910911964"/>
                  </a:ext>
                </a:extLst>
              </a:tr>
              <a:tr h="727691">
                <a:tc>
                  <a:txBody>
                    <a:bodyPr/>
                    <a:lstStyle/>
                    <a:p>
                      <a:pPr marL="101600" marR="0" indent="-1143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Empirical orthogonal function analysis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tc>
                  <a:txBody>
                    <a:bodyPr/>
                    <a:lstStyle/>
                    <a:p>
                      <a:pPr marL="107950" marR="0" indent="-1079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Specifying an empirical orthogonal function (EOF) model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extLst>
                  <a:ext uri="{0D108BD9-81ED-4DB2-BD59-A6C34878D82A}">
                    <a16:rowId xmlns:a16="http://schemas.microsoft.com/office/drawing/2014/main" val="1798105622"/>
                  </a:ext>
                </a:extLst>
              </a:tr>
              <a:tr h="481101">
                <a:tc>
                  <a:txBody>
                    <a:bodyPr/>
                    <a:lstStyle/>
                    <a:p>
                      <a:pPr marL="101600" marR="0" indent="-1143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Simultaneous autoregressive process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tc>
                  <a:txBody>
                    <a:bodyPr/>
                    <a:lstStyle/>
                    <a:p>
                      <a:pPr marL="107950" marR="0" indent="-1079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Specifying a simultaneous autoregressive (SAR) model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extLst>
                  <a:ext uri="{0D108BD9-81ED-4DB2-BD59-A6C34878D82A}">
                    <a16:rowId xmlns:a16="http://schemas.microsoft.com/office/drawing/2014/main" val="4141260841"/>
                  </a:ext>
                </a:extLst>
              </a:tr>
              <a:tr h="481101">
                <a:tc>
                  <a:txBody>
                    <a:bodyPr/>
                    <a:lstStyle/>
                    <a:p>
                      <a:pPr marL="101600" marR="0" indent="-1143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Spatial modeling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tc>
                  <a:txBody>
                    <a:bodyPr/>
                    <a:lstStyle/>
                    <a:p>
                      <a:pPr marL="107950" marR="0" indent="-1079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Specifying a spatial model in two-dimensional coordinates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extLst>
                  <a:ext uri="{0D108BD9-81ED-4DB2-BD59-A6C34878D82A}">
                    <a16:rowId xmlns:a16="http://schemas.microsoft.com/office/drawing/2014/main" val="2931067462"/>
                  </a:ext>
                </a:extLst>
              </a:tr>
              <a:tr h="481101">
                <a:tc>
                  <a:txBody>
                    <a:bodyPr/>
                    <a:lstStyle/>
                    <a:p>
                      <a:pPr marL="101600" marR="0" indent="-1143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Spatial factor analysis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tc>
                  <a:txBody>
                    <a:bodyPr/>
                    <a:lstStyle/>
                    <a:p>
                      <a:pPr marL="107950" marR="0" indent="-1079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Specifying a spatial factor analysis (SFA) model that estimates covariance among multiple variables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extLst>
                  <a:ext uri="{0D108BD9-81ED-4DB2-BD59-A6C34878D82A}">
                    <a16:rowId xmlns:a16="http://schemas.microsoft.com/office/drawing/2014/main" val="625149607"/>
                  </a:ext>
                </a:extLst>
              </a:tr>
              <a:tr h="234510">
                <a:tc>
                  <a:txBody>
                    <a:bodyPr/>
                    <a:lstStyle/>
                    <a:p>
                      <a:pPr marL="101600" marR="0" indent="-1143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Stream network models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tc>
                  <a:txBody>
                    <a:bodyPr/>
                    <a:lstStyle/>
                    <a:p>
                      <a:pPr marL="107950" marR="0" indent="-1079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Specifying a spatial model on a stream network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extLst>
                  <a:ext uri="{0D108BD9-81ED-4DB2-BD59-A6C34878D82A}">
                    <a16:rowId xmlns:a16="http://schemas.microsoft.com/office/drawing/2014/main" val="1932885664"/>
                  </a:ext>
                </a:extLst>
              </a:tr>
              <a:tr h="548036">
                <a:tc>
                  <a:txBody>
                    <a:bodyPr/>
                    <a:lstStyle/>
                    <a:p>
                      <a:pPr marL="101600" marR="0" indent="-1143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Vector autoregressive spatio-temporal models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tc>
                  <a:txBody>
                    <a:bodyPr/>
                    <a:lstStyle/>
                    <a:p>
                      <a:pPr marL="107950" marR="0" indent="-1079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Specifying a univariate and bivariate vector-autoregressive </a:t>
                      </a:r>
                      <a:r>
                        <a:rPr lang="en-US" sz="1600" dirty="0" err="1">
                          <a:effectLst/>
                        </a:rPr>
                        <a:t>spatio</a:t>
                      </a:r>
                      <a:r>
                        <a:rPr lang="en-US" sz="1600" dirty="0">
                          <a:effectLst/>
                        </a:rPr>
                        <a:t>-temporal model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extLst>
                  <a:ext uri="{0D108BD9-81ED-4DB2-BD59-A6C34878D82A}">
                    <a16:rowId xmlns:a16="http://schemas.microsoft.com/office/drawing/2014/main" val="1621819008"/>
                  </a:ext>
                </a:extLst>
              </a:tr>
              <a:tr h="481101">
                <a:tc>
                  <a:txBody>
                    <a:bodyPr/>
                    <a:lstStyle/>
                    <a:p>
                      <a:pPr marL="101600" marR="0" indent="-1143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Multiple data types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tc>
                  <a:txBody>
                    <a:bodyPr/>
                    <a:lstStyle/>
                    <a:p>
                      <a:pPr marL="107950" marR="0" indent="-1079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Specifying an integrated species distribution model using presence/absence, count, and biomass sampling data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extLst>
                  <a:ext uri="{0D108BD9-81ED-4DB2-BD59-A6C34878D82A}">
                    <a16:rowId xmlns:a16="http://schemas.microsoft.com/office/drawing/2014/main" val="2208195540"/>
                  </a:ext>
                </a:extLst>
              </a:tr>
              <a:tr h="481101">
                <a:tc>
                  <a:txBody>
                    <a:bodyPr/>
                    <a:lstStyle/>
                    <a:p>
                      <a:pPr marL="101600" marR="0" indent="-1143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Age composition analysis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tc>
                  <a:txBody>
                    <a:bodyPr/>
                    <a:lstStyle/>
                    <a:p>
                      <a:pPr marL="107950" marR="0" indent="-1079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Specifying a multivariate SDM involving multiple ages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extLst>
                  <a:ext uri="{0D108BD9-81ED-4DB2-BD59-A6C34878D82A}">
                    <a16:rowId xmlns:a16="http://schemas.microsoft.com/office/drawing/2014/main" val="1834342289"/>
                  </a:ext>
                </a:extLst>
              </a:tr>
              <a:tr h="727691">
                <a:tc>
                  <a:txBody>
                    <a:bodyPr/>
                    <a:lstStyle/>
                    <a:p>
                      <a:pPr marL="101600" marR="0" indent="-1143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Condition and density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tc>
                  <a:txBody>
                    <a:bodyPr/>
                    <a:lstStyle/>
                    <a:p>
                      <a:pPr marL="107950" marR="0" indent="-1079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Specifying a marked point process involving numerical density and physiological condition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968" marR="64968" marT="0" marB="0"/>
                </a:tc>
                <a:extLst>
                  <a:ext uri="{0D108BD9-81ED-4DB2-BD59-A6C34878D82A}">
                    <a16:rowId xmlns:a16="http://schemas.microsoft.com/office/drawing/2014/main" val="3214305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01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94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Goal:</a:t>
            </a:r>
          </a:p>
          <a:p>
            <a:pPr marL="0" indent="0" algn="ctr">
              <a:buNone/>
            </a:pPr>
            <a:r>
              <a:rPr lang="en-GB" i="1" dirty="0"/>
              <a:t>Estimate distribution and habitat associations for fishes, corals, and sponges using two different monitoring programs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875AE8-92F2-48B2-8B22-F3E2F89F9E4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900" b="1" dirty="0"/>
              <a:t>Habitat associations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 descr="Gulf of Alaska Coral Survey 2022 #1 | NOAA Fisheries">
            <a:extLst>
              <a:ext uri="{FF2B5EF4-FFF2-40B4-BE49-F238E27FC236}">
                <a16:creationId xmlns:a16="http://schemas.microsoft.com/office/drawing/2014/main" id="{E0B8DB8A-7D45-43CA-99AA-1AC8C4516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0" y="3259002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ep-Sea Coral and Sponge Research | NOAA Fisheries">
            <a:extLst>
              <a:ext uri="{FF2B5EF4-FFF2-40B4-BE49-F238E27FC236}">
                <a16:creationId xmlns:a16="http://schemas.microsoft.com/office/drawing/2014/main" id="{22EC48D8-E53C-4422-AC14-E038CBFD7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5072062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veloping 3D Stereo Camera Technology ...">
            <a:extLst>
              <a:ext uri="{FF2B5EF4-FFF2-40B4-BE49-F238E27FC236}">
                <a16:creationId xmlns:a16="http://schemas.microsoft.com/office/drawing/2014/main" id="{66642905-2EB6-4A64-A7AA-F387D679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5" y="320040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ulf of alaska – NOAA Teacher at Sea Blog">
            <a:extLst>
              <a:ext uri="{FF2B5EF4-FFF2-40B4-BE49-F238E27FC236}">
                <a16:creationId xmlns:a16="http://schemas.microsoft.com/office/drawing/2014/main" id="{D0937A22-C187-4A55-A1CE-32E469285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835" y="4175661"/>
            <a:ext cx="18478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81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14400"/>
                <a:ext cx="9144000" cy="59436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Define a generalized linear mixed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dirty="0"/>
                  <a:t> and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GB" dirty="0"/>
                  <a:t> is average density for sponges, corals, rockfishes, and flatfishes in drop camera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average density for flatfishes and rockfishes in bottom trawl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∎</m:t>
                        </m:r>
                      </m:sub>
                    </m:sSub>
                  </m:oMath>
                </a14:m>
                <a:r>
                  <a:rPr lang="en-GB" dirty="0"/>
                  <a:t> are intercepts for each variable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/>
                  <a:t> are habitat effects from the drop camera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/>
                  <a:t> are habitat effects from the bottom trawl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are density-dependence terms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∎</m:t>
                        </m:r>
                      </m:sub>
                    </m:sSub>
                  </m:oMath>
                </a14:m>
                <a:r>
                  <a:rPr lang="en-GB" dirty="0"/>
                  <a:t> is spatial variation for each variable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14400"/>
                <a:ext cx="9144000" cy="5943600"/>
              </a:xfrm>
              <a:blipFill>
                <a:blip r:embed="rId2"/>
                <a:stretch>
                  <a:fillRect l="-867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875AE8-92F2-48B2-8B22-F3E2F89F9E4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900" b="1" dirty="0"/>
              <a:t>Habitat associations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4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14400"/>
                <a:ext cx="9144000" cy="5943600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Define a generalized linear mixed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Specified as: </a:t>
                </a:r>
              </a:p>
              <a:p>
                <a:pPr marL="0" indent="0" algn="ctr">
                  <a:buNone/>
                </a:pPr>
                <a:r>
                  <a:rPr lang="en-US" dirty="0"/>
                  <a:t>C → F, b_1</a:t>
                </a:r>
              </a:p>
              <a:p>
                <a:pPr marL="0" indent="0" algn="ctr">
                  <a:buNone/>
                </a:pPr>
                <a:r>
                  <a:rPr lang="en-US" dirty="0"/>
                  <a:t>S → F, b_2</a:t>
                </a:r>
              </a:p>
              <a:p>
                <a:pPr marL="0" indent="0" algn="ctr">
                  <a:buNone/>
                </a:pPr>
                <a:r>
                  <a:rPr lang="en-US" dirty="0"/>
                  <a:t>C  → R, b_3</a:t>
                </a:r>
              </a:p>
              <a:p>
                <a:pPr marL="0" indent="0" algn="ctr">
                  <a:buNone/>
                </a:pPr>
                <a:r>
                  <a:rPr lang="en-US" dirty="0"/>
                  <a:t>S  → R, b_4</a:t>
                </a:r>
              </a:p>
              <a:p>
                <a:pPr marL="0" indent="0" algn="ctr">
                  <a:buNone/>
                </a:pPr>
                <a:r>
                  <a:rPr lang="en-US" dirty="0"/>
                  <a:t>F  → F2, a_1</a:t>
                </a:r>
              </a:p>
              <a:p>
                <a:pPr marL="0" indent="0" algn="ctr">
                  <a:buNone/>
                </a:pPr>
                <a:r>
                  <a:rPr lang="en-US" dirty="0"/>
                  <a:t>R  → R2, a_2</a:t>
                </a:r>
              </a:p>
              <a:p>
                <a:pPr marL="0" indent="0" algn="ctr">
                  <a:buNone/>
                </a:pPr>
                <a:r>
                  <a:rPr lang="en-US" dirty="0"/>
                  <a:t>C  → F2, d_1</a:t>
                </a:r>
              </a:p>
              <a:p>
                <a:pPr marL="0" indent="0" algn="ctr">
                  <a:buNone/>
                </a:pPr>
                <a:r>
                  <a:rPr lang="en-US" dirty="0"/>
                  <a:t>S  → F2, d_2</a:t>
                </a:r>
              </a:p>
              <a:p>
                <a:pPr marL="0" indent="0" algn="ctr">
                  <a:buNone/>
                </a:pPr>
                <a:r>
                  <a:rPr lang="en-US" dirty="0"/>
                  <a:t>C  → R2, d_3</a:t>
                </a:r>
              </a:p>
              <a:p>
                <a:pPr marL="0" indent="0" algn="ctr">
                  <a:buNone/>
                </a:pPr>
                <a:r>
                  <a:rPr lang="en-US" dirty="0"/>
                  <a:t>S  → R2, d_4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14400"/>
                <a:ext cx="9144000" cy="5943600"/>
              </a:xfrm>
              <a:blipFill>
                <a:blip r:embed="rId2"/>
                <a:stretch>
                  <a:fillRect l="-667" t="-1436" b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875AE8-92F2-48B2-8B22-F3E2F89F9E4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900" b="1" dirty="0"/>
              <a:t>Habitat associations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699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99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900" b="1" dirty="0"/>
              <a:t>Habitat associations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D7FB39-5313-4CB5-9943-40E5FA79BC10}"/>
              </a:ext>
            </a:extLst>
          </p:cNvPr>
          <p:cNvSpPr txBox="1">
            <a:spLocks/>
          </p:cNvSpPr>
          <p:nvPr/>
        </p:nvSpPr>
        <p:spPr>
          <a:xfrm>
            <a:off x="0" y="914400"/>
            <a:ext cx="9059266" cy="594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Different conceptual models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390BB-CFDC-4B7F-BBFB-67DD5EF4EAD6}"/>
              </a:ext>
            </a:extLst>
          </p:cNvPr>
          <p:cNvPicPr/>
          <p:nvPr/>
        </p:nvPicPr>
        <p:blipFill rotWithShape="1">
          <a:blip r:embed="rId2"/>
          <a:srcRect t="48437" b="-176"/>
          <a:stretch/>
        </p:blipFill>
        <p:spPr>
          <a:xfrm>
            <a:off x="4525670" y="2091539"/>
            <a:ext cx="4572000" cy="4800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59AA98-4628-4E77-902F-78BD4F88F882}"/>
              </a:ext>
            </a:extLst>
          </p:cNvPr>
          <p:cNvPicPr/>
          <p:nvPr/>
        </p:nvPicPr>
        <p:blipFill rotWithShape="1">
          <a:blip r:embed="rId2"/>
          <a:srcRect b="50463"/>
          <a:stretch/>
        </p:blipFill>
        <p:spPr>
          <a:xfrm>
            <a:off x="57302" y="2241500"/>
            <a:ext cx="4487266" cy="4616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57F01F-1DC9-4176-A3BC-C4A3AE18A218}"/>
              </a:ext>
            </a:extLst>
          </p:cNvPr>
          <p:cNvSpPr txBox="1"/>
          <p:nvPr/>
        </p:nvSpPr>
        <p:spPr>
          <a:xfrm>
            <a:off x="5486400" y="76200"/>
            <a:ext cx="350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   Coral in drop camera</a:t>
            </a:r>
          </a:p>
          <a:p>
            <a:r>
              <a:rPr lang="en-US" dirty="0"/>
              <a:t>S:    Sponge in drop camera</a:t>
            </a:r>
          </a:p>
          <a:p>
            <a:r>
              <a:rPr lang="en-US" dirty="0"/>
              <a:t>R:   Rockfish in drop camera</a:t>
            </a:r>
          </a:p>
          <a:p>
            <a:r>
              <a:rPr lang="en-US" dirty="0"/>
              <a:t>F:   Flatfish in drop camera</a:t>
            </a:r>
          </a:p>
          <a:p>
            <a:r>
              <a:rPr lang="en-US" dirty="0"/>
              <a:t>R2:  Rockfish in bottom trawl</a:t>
            </a:r>
          </a:p>
          <a:p>
            <a:r>
              <a:rPr lang="en-US" dirty="0"/>
              <a:t>F2:  Flatfish in bottom trawl</a:t>
            </a:r>
          </a:p>
        </p:txBody>
      </p:sp>
    </p:spTree>
    <p:extLst>
      <p:ext uri="{BB962C8B-B14F-4D97-AF65-F5344CB8AC3E}">
        <p14:creationId xmlns:p14="http://schemas.microsoft.com/office/powerpoint/2010/main" val="17832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99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b="1" dirty="0"/>
              <a:t>Results</a:t>
            </a:r>
            <a:endParaRPr lang="en-GB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F3685-7A5A-418D-AB78-ADD7565187BE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9869" y="838200"/>
            <a:ext cx="5791200" cy="58674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93F317-35EF-461E-B3AA-E59ED32EAB43}"/>
              </a:ext>
            </a:extLst>
          </p:cNvPr>
          <p:cNvSpPr txBox="1">
            <a:spLocks/>
          </p:cNvSpPr>
          <p:nvPr/>
        </p:nvSpPr>
        <p:spPr>
          <a:xfrm>
            <a:off x="0" y="1064169"/>
            <a:ext cx="35052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solidFill>
                  <a:srgbClr val="00B050"/>
                </a:solidFill>
              </a:rPr>
              <a:t>+Sponges → +Rockfish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4E4012-1D74-4421-AD17-C5C3B8DE0B17}"/>
              </a:ext>
            </a:extLst>
          </p:cNvPr>
          <p:cNvSpPr/>
          <p:nvPr/>
        </p:nvSpPr>
        <p:spPr>
          <a:xfrm>
            <a:off x="4648200" y="4038600"/>
            <a:ext cx="990600" cy="1066800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CD02C3-5B4C-4ACC-BD6D-07A67E0C4EFF}"/>
              </a:ext>
            </a:extLst>
          </p:cNvPr>
          <p:cNvSpPr/>
          <p:nvPr/>
        </p:nvSpPr>
        <p:spPr>
          <a:xfrm>
            <a:off x="6857999" y="4800600"/>
            <a:ext cx="990600" cy="10668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F37112-6D71-4F28-9611-B37D98BE9F2E}"/>
              </a:ext>
            </a:extLst>
          </p:cNvPr>
          <p:cNvSpPr/>
          <p:nvPr/>
        </p:nvSpPr>
        <p:spPr>
          <a:xfrm>
            <a:off x="3532022" y="4038600"/>
            <a:ext cx="990600" cy="1066800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092853-FCD9-4C4F-BB1B-87AD8F51495C}"/>
              </a:ext>
            </a:extLst>
          </p:cNvPr>
          <p:cNvSpPr/>
          <p:nvPr/>
        </p:nvSpPr>
        <p:spPr>
          <a:xfrm>
            <a:off x="8009534" y="4056888"/>
            <a:ext cx="990600" cy="1066800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3DA3E9-8BC1-4BC2-9CDD-882BCB86589C}"/>
              </a:ext>
            </a:extLst>
          </p:cNvPr>
          <p:cNvSpPr/>
          <p:nvPr/>
        </p:nvSpPr>
        <p:spPr>
          <a:xfrm>
            <a:off x="4648200" y="1752600"/>
            <a:ext cx="990600" cy="1905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8A9F9D-8942-4DFF-80A9-CA24DC1C8AA6}"/>
              </a:ext>
            </a:extLst>
          </p:cNvPr>
          <p:cNvSpPr/>
          <p:nvPr/>
        </p:nvSpPr>
        <p:spPr>
          <a:xfrm>
            <a:off x="6904634" y="1752600"/>
            <a:ext cx="990600" cy="1905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1E1DAD-1562-41AD-AAF3-C83CDE878565}"/>
              </a:ext>
            </a:extLst>
          </p:cNvPr>
          <p:cNvSpPr/>
          <p:nvPr/>
        </p:nvSpPr>
        <p:spPr>
          <a:xfrm>
            <a:off x="76200" y="192044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+Corals → -Flatfish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F41193-68FE-404E-8A8D-8661718BCE6A}"/>
              </a:ext>
            </a:extLst>
          </p:cNvPr>
          <p:cNvSpPr/>
          <p:nvPr/>
        </p:nvSpPr>
        <p:spPr>
          <a:xfrm>
            <a:off x="96187" y="2521059"/>
            <a:ext cx="348021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7030A0"/>
                </a:solidFill>
              </a:rPr>
              <a:t>Associations are similar between drop camera and bottom trawl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08B7A0-3CB3-4E84-89B6-3AF2307EABE2}"/>
              </a:ext>
            </a:extLst>
          </p:cNvPr>
          <p:cNvSpPr/>
          <p:nvPr/>
        </p:nvSpPr>
        <p:spPr>
          <a:xfrm>
            <a:off x="96187" y="4647297"/>
            <a:ext cx="356141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1"/>
                </a:solidFill>
              </a:rPr>
              <a:t>Fish densities are proportional in drop camera and bottom trawl</a:t>
            </a:r>
          </a:p>
        </p:txBody>
      </p:sp>
    </p:spTree>
    <p:extLst>
      <p:ext uri="{BB962C8B-B14F-4D97-AF65-F5344CB8AC3E}">
        <p14:creationId xmlns:p14="http://schemas.microsoft.com/office/powerpoint/2010/main" val="96685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6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D7FB39-5313-4CB5-9943-40E5FA79BC10}"/>
              </a:ext>
            </a:extLst>
          </p:cNvPr>
          <p:cNvSpPr txBox="1">
            <a:spLocks/>
          </p:cNvSpPr>
          <p:nvPr/>
        </p:nvSpPr>
        <p:spPr>
          <a:xfrm>
            <a:off x="0" y="914400"/>
            <a:ext cx="2209800" cy="6781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Can estimate “bottom-trawl equivalent” fish where bottom trawl doesn’t occur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 descr="C:\Users\James.Thorson\AppData\Local\Packages\Microsoft.Windows.Photos_8wekyb3d8bbwe\TempState\ShareServiceTempFolder\density-bank.jpeg">
            <a:extLst>
              <a:ext uri="{FF2B5EF4-FFF2-40B4-BE49-F238E27FC236}">
                <a16:creationId xmlns:a16="http://schemas.microsoft.com/office/drawing/2014/main" id="{DBC07309-F786-4EEA-B8C4-F1D6819129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49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613815-0B6D-47C1-9A63-8C08FC91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99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b="1" dirty="0"/>
              <a:t>Results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71805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900" b="1" dirty="0"/>
              <a:t>Spatial domains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D980376-E61D-4BE7-8499-6F17A148B8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200" y="762000"/>
          <a:ext cx="9067800" cy="5943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3900">
                  <a:extLst>
                    <a:ext uri="{9D8B030D-6E8A-4147-A177-3AD203B41FA5}">
                      <a16:colId xmlns:a16="http://schemas.microsoft.com/office/drawing/2014/main" val="2094280083"/>
                    </a:ext>
                  </a:extLst>
                </a:gridCol>
                <a:gridCol w="4533900">
                  <a:extLst>
                    <a:ext uri="{9D8B030D-6E8A-4147-A177-3AD203B41FA5}">
                      <a16:colId xmlns:a16="http://schemas.microsoft.com/office/drawing/2014/main" val="3963172634"/>
                    </a:ext>
                  </a:extLst>
                </a:gridCol>
              </a:tblGrid>
              <a:tr h="552893">
                <a:tc>
                  <a:txBody>
                    <a:bodyPr/>
                    <a:lstStyle/>
                    <a:p>
                      <a:r>
                        <a:rPr lang="en-US" sz="2400" dirty="0"/>
                        <a:t>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Visual 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33732"/>
                  </a:ext>
                </a:extLst>
              </a:tr>
              <a:tr h="1796902">
                <a:tc>
                  <a:txBody>
                    <a:bodyPr/>
                    <a:lstStyle/>
                    <a:p>
                      <a:r>
                        <a:rPr lang="en-US" sz="2400" dirty="0"/>
                        <a:t>Adjacency</a:t>
                      </a:r>
                    </a:p>
                    <a:p>
                      <a:r>
                        <a:rPr lang="en-US" sz="2400" dirty="0"/>
                        <a:t>(areal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469878"/>
                  </a:ext>
                </a:extLst>
              </a:tr>
              <a:tr h="1796902">
                <a:tc>
                  <a:txBody>
                    <a:bodyPr/>
                    <a:lstStyle/>
                    <a:p>
                      <a:r>
                        <a:rPr lang="en-US" sz="2400" dirty="0"/>
                        <a:t>Graph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(stream network)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893347"/>
                  </a:ext>
                </a:extLst>
              </a:tr>
              <a:tr h="1796902">
                <a:tc>
                  <a:txBody>
                    <a:bodyPr/>
                    <a:lstStyle/>
                    <a:p>
                      <a:r>
                        <a:rPr lang="en-US" sz="2400" dirty="0"/>
                        <a:t>Continuous in 2D</a:t>
                      </a:r>
                    </a:p>
                    <a:p>
                      <a:r>
                        <a:rPr lang="en-US" sz="2400" dirty="0"/>
                        <a:t>(SPDE method from INLA)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64585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0A1CF86-FB83-43CB-8DB1-16D1460AD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295400"/>
            <a:ext cx="3248614" cy="1813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96A3D5-352F-4C06-AEB2-8FCC5C44EB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29172" r="6954" b="33337"/>
          <a:stretch/>
        </p:blipFill>
        <p:spPr>
          <a:xfrm>
            <a:off x="5029200" y="3108729"/>
            <a:ext cx="3828139" cy="1813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0FDCBB-D455-4964-BC8A-8663547C1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607" y="4922058"/>
            <a:ext cx="1752600" cy="18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6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Simultaneous equations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have linear simultaneous equations: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𝐏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MVN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𝚲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Then we can recompute the expected variance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𝐋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𝚲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GB" dirty="0"/>
                  <a:t>But … this doesn’t include lagged effects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2200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947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Simultaneous equations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can include any simultaneous or lagged effect by generalizing: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vec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𝚪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vec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vec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Then we can recompute the expected variance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vec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𝐙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𝑓𝑢𝑙𝑙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𝑓𝑢𝑙𝑙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𝑓𝑢𝑙𝑙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𝑓𝑢𝑙𝑙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GB" dirty="0"/>
                  <a:t>Using “arrow notation with lags” to specify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𝑓𝑢𝑙𝑙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(Also estimating initial conditions)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2200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82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Simultaneous equations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can include any simultaneous or lagged effect by generalizing: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lvl="1"/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dirty="0"/>
                  <a:t> is the matrix of simultaneous impacts at lag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dirty="0"/>
                  <a:t>. </a:t>
                </a:r>
              </a:p>
              <a:p>
                <a:pPr marL="0" indent="0">
                  <a:buNone/>
                </a:pPr>
                <a:r>
                  <a:rPr lang="en-GB" dirty="0"/>
                  <a:t>We the compute the joint effect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/>
                  <a:t> across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dirty="0"/>
                  <a:t> years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dirty="0"/>
                  <a:t> variables: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b="1" dirty="0"/>
              </a:p>
              <a:p>
                <a:pPr lvl="1"/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GB" dirty="0"/>
                  <a:t>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dirty="0"/>
                  <a:t> diagonal matrix</a:t>
                </a:r>
              </a:p>
              <a:p>
                <a:pPr lvl="1"/>
                <a:r>
                  <a:rPr lang="en-GB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dirty="0"/>
                  <a:t> is 1 for the band one cell below the diagonal</a:t>
                </a:r>
              </a:p>
              <a:p>
                <a:pPr lvl="1"/>
                <a:r>
                  <a:rPr lang="en-GB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dirty="0"/>
                  <a:t> is 1 for the band two cells below the diagonal, etc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1933" t="-2667" b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08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Simultaneous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Which has a lower </a:t>
                </a:r>
                <a:r>
                  <a:rPr lang="en-GB" dirty="0" err="1"/>
                  <a:t>blockwise</a:t>
                </a:r>
                <a:r>
                  <a:rPr lang="en-GB" dirty="0"/>
                  <a:t>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−2)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−3)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 again: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en-US" b="1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dirty="0"/>
                  <a:t> is simultaneous interactions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en-US" b="1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GB" dirty="0"/>
                  <a:t> is lag-1 interactions, etc.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2200" t="-1511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629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337CD3-BC90-4B8A-8512-27ADB7A45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How to use “arrow-and-lag” notation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67891A0-EF73-43C8-9BC1-7F38A2EE453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4800" y="609600"/>
              <a:ext cx="8229600" cy="612387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323492">
                      <a:extLst>
                        <a:ext uri="{9D8B030D-6E8A-4147-A177-3AD203B41FA5}">
                          <a16:colId xmlns:a16="http://schemas.microsoft.com/office/drawing/2014/main" val="1691510543"/>
                        </a:ext>
                      </a:extLst>
                    </a:gridCol>
                    <a:gridCol w="4906108">
                      <a:extLst>
                        <a:ext uri="{9D8B030D-6E8A-4147-A177-3AD203B41FA5}">
                          <a16:colId xmlns:a16="http://schemas.microsoft.com/office/drawing/2014/main" val="186028841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Model and specification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143" marR="57143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Explanation for each line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143" marR="57143" marT="0" marB="0"/>
                    </a:tc>
                    <a:extLst>
                      <a:ext uri="{0D108BD9-81ED-4DB2-BD59-A6C34878D82A}">
                        <a16:rowId xmlns:a16="http://schemas.microsoft.com/office/drawing/2014/main" val="2933906869"/>
                      </a:ext>
                    </a:extLst>
                  </a:tr>
                  <a:tr h="113507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400" dirty="0" err="1">
                              <a:effectLst/>
                            </a:rPr>
                            <a:t>Vector</a:t>
                          </a:r>
                          <a:r>
                            <a:rPr lang="fr-FR" sz="1400" dirty="0">
                              <a:effectLst/>
                            </a:rPr>
                            <a:t> </a:t>
                          </a:r>
                          <a:r>
                            <a:rPr lang="fr-FR" sz="1400" dirty="0" err="1">
                              <a:effectLst/>
                            </a:rPr>
                            <a:t>autoregressive</a:t>
                          </a:r>
                          <a:r>
                            <a:rPr lang="fr-FR" sz="1400" dirty="0">
                              <a:effectLst/>
                            </a:rPr>
                            <a:t> model (VAR)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400" dirty="0">
                              <a:effectLst/>
                            </a:rPr>
                            <a:t>X → X, 1, </a:t>
                          </a:r>
                          <a:r>
                            <a:rPr lang="fr-FR" sz="1400" dirty="0" err="1">
                              <a:effectLst/>
                            </a:rPr>
                            <a:t>b_xx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400" dirty="0">
                              <a:effectLst/>
                            </a:rPr>
                            <a:t>X → Y, 1, </a:t>
                          </a:r>
                          <a:r>
                            <a:rPr lang="fr-FR" sz="1400" dirty="0" err="1">
                              <a:effectLst/>
                            </a:rPr>
                            <a:t>b_xy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400" dirty="0">
                              <a:effectLst/>
                            </a:rPr>
                            <a:t>Y → X, 1, </a:t>
                          </a:r>
                          <a:r>
                            <a:rPr lang="fr-FR" sz="1400" dirty="0" err="1">
                              <a:effectLst/>
                            </a:rPr>
                            <a:t>b_yx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Y → Y, 1, </a:t>
                          </a:r>
                          <a:r>
                            <a:rPr lang="en-US" sz="1400" dirty="0" err="1">
                              <a:effectLst/>
                            </a:rPr>
                            <a:t>b_yy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 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143" marR="57143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400" dirty="0">
                              <a:effectLst/>
                            </a:rPr>
                            <a:t> 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400" dirty="0">
                              <a:effectLst/>
                            </a:rPr>
                            <a:t>First-</a:t>
                          </a:r>
                          <a:r>
                            <a:rPr lang="fr-FR" sz="1400" dirty="0" err="1">
                              <a:effectLst/>
                            </a:rPr>
                            <a:t>order</a:t>
                          </a:r>
                          <a:r>
                            <a:rPr lang="fr-FR" sz="1400" dirty="0">
                              <a:effectLst/>
                            </a:rPr>
                            <a:t> </a:t>
                          </a:r>
                          <a:r>
                            <a:rPr lang="fr-FR" sz="1400" dirty="0" err="1">
                              <a:effectLst/>
                            </a:rPr>
                            <a:t>autoregression</a:t>
                          </a:r>
                          <a:r>
                            <a:rPr lang="fr-FR" sz="1400" dirty="0">
                              <a:effectLst/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r>
                                <a:rPr lang="fr-FR" sz="1400">
                                  <a:effectLst/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fr-FR" sz="1400" dirty="0">
                              <a:effectLst/>
                            </a:rPr>
                            <a:t> (</a:t>
                          </a:r>
                          <a:r>
                            <a:rPr lang="fr-FR" sz="1400" dirty="0" err="1">
                              <a:effectLst/>
                            </a:rPr>
                            <a:t>density</a:t>
                          </a:r>
                          <a:r>
                            <a:rPr lang="fr-FR" sz="1400" dirty="0">
                              <a:effectLst/>
                            </a:rPr>
                            <a:t> </a:t>
                          </a:r>
                          <a:r>
                            <a:rPr lang="fr-FR" sz="1400" dirty="0" err="1">
                              <a:effectLst/>
                            </a:rPr>
                            <a:t>dependence</a:t>
                          </a:r>
                          <a:r>
                            <a:rPr lang="fr-FR" sz="1400" dirty="0">
                              <a:effectLst/>
                            </a:rPr>
                            <a:t>)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400" dirty="0" err="1">
                              <a:effectLst/>
                            </a:rPr>
                            <a:t>Lagged</a:t>
                          </a:r>
                          <a:r>
                            <a:rPr lang="fr-FR" sz="1400" dirty="0">
                              <a:effectLst/>
                            </a:rPr>
                            <a:t> impact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fr-FR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FR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400" dirty="0">
                              <a:effectLst/>
                            </a:rPr>
                            <a:t> 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fr-FR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endParaRPr lang="en-US" sz="12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400" dirty="0" err="1">
                              <a:effectLst/>
                            </a:rPr>
                            <a:t>Lagged</a:t>
                          </a:r>
                          <a:r>
                            <a:rPr lang="fr-FR" sz="1400" dirty="0">
                              <a:effectLst/>
                            </a:rPr>
                            <a:t> impact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fr-FR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FR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400" dirty="0">
                              <a:effectLst/>
                            </a:rPr>
                            <a:t> 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fr-FR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endParaRPr lang="en-US" sz="12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400" dirty="0">
                              <a:effectLst/>
                            </a:rPr>
                            <a:t>First-</a:t>
                          </a:r>
                          <a:r>
                            <a:rPr lang="fr-FR" sz="1400" dirty="0" err="1">
                              <a:effectLst/>
                            </a:rPr>
                            <a:t>order</a:t>
                          </a:r>
                          <a:r>
                            <a:rPr lang="fr-FR" sz="1400" dirty="0">
                              <a:effectLst/>
                            </a:rPr>
                            <a:t> </a:t>
                          </a:r>
                          <a:r>
                            <a:rPr lang="fr-FR" sz="1400" dirty="0" err="1">
                              <a:effectLst/>
                            </a:rPr>
                            <a:t>autoregression</a:t>
                          </a:r>
                          <a:r>
                            <a:rPr lang="fr-FR" sz="1400" dirty="0">
                              <a:effectLst/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r>
                                <a:rPr lang="fr-FR" sz="1400">
                                  <a:effectLst/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fr-FR" sz="1400" dirty="0">
                              <a:effectLst/>
                            </a:rPr>
                            <a:t> (</a:t>
                          </a:r>
                          <a:r>
                            <a:rPr lang="fr-FR" sz="1400" dirty="0" err="1">
                              <a:effectLst/>
                            </a:rPr>
                            <a:t>density</a:t>
                          </a:r>
                          <a:r>
                            <a:rPr lang="fr-FR" sz="1400" dirty="0">
                              <a:effectLst/>
                            </a:rPr>
                            <a:t> </a:t>
                          </a:r>
                          <a:r>
                            <a:rPr lang="fr-FR" sz="1400" dirty="0" err="1">
                              <a:effectLst/>
                            </a:rPr>
                            <a:t>dependence</a:t>
                          </a:r>
                          <a:r>
                            <a:rPr lang="fr-FR" sz="1400" dirty="0">
                              <a:effectLst/>
                            </a:rPr>
                            <a:t>)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400" dirty="0">
                              <a:effectLst/>
                            </a:rPr>
                            <a:t> 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143" marR="57143" marT="0" marB="0"/>
                    </a:tc>
                    <a:extLst>
                      <a:ext uri="{0D108BD9-81ED-4DB2-BD59-A6C34878D82A}">
                        <a16:rowId xmlns:a16="http://schemas.microsoft.com/office/drawing/2014/main" val="651917327"/>
                      </a:ext>
                    </a:extLst>
                  </a:tr>
                  <a:tr h="170683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Dynamic factor analysis (DFA)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 → F, 1, NA, 1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 → X, 0, </a:t>
                          </a:r>
                          <a:r>
                            <a:rPr lang="en-US" sz="1400" dirty="0" err="1">
                              <a:effectLst/>
                            </a:rPr>
                            <a:t>b_fx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 → Y, 0, </a:t>
                          </a:r>
                          <a:r>
                            <a:rPr lang="en-US" sz="1400" dirty="0" err="1">
                              <a:effectLst/>
                            </a:rPr>
                            <a:t>b_fy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 ↔ F, 0, NA, 1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X ↔ X, 0, NA, 0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Y ↔ Y, 0, NA, 0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 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143" marR="57143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 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Random walk for factor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endParaRPr lang="en-US" sz="12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Loading of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on factor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endParaRPr lang="en-US" sz="12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Loading of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on factor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endParaRPr lang="en-US" sz="12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Unit variance for factor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endParaRPr lang="en-US" sz="12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Turn off process error for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endParaRPr lang="en-US" sz="12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Turn off process error for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143" marR="57143" marT="0" marB="0"/>
                    </a:tc>
                    <a:extLst>
                      <a:ext uri="{0D108BD9-81ED-4DB2-BD59-A6C34878D82A}">
                        <a16:rowId xmlns:a16="http://schemas.microsoft.com/office/drawing/2014/main" val="2417463096"/>
                      </a:ext>
                    </a:extLst>
                  </a:tr>
                  <a:tr h="113507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ARIMA(1,1,0)</a:t>
                          </a:r>
                          <a:endParaRPr lang="en-US" sz="12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F → F, 1, rho</a:t>
                          </a:r>
                          <a:endParaRPr lang="en-US" sz="12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X → X, 1, NA, 1</a:t>
                          </a:r>
                          <a:endParaRPr lang="en-US" sz="12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F → X, 0, NA, 1</a:t>
                          </a:r>
                          <a:endParaRPr lang="en-US" sz="12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X ↔ X, 0, NA, 0 </a:t>
                          </a:r>
                          <a:endParaRPr lang="en-US" sz="12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 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143" marR="57143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 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AR1 for factor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endParaRPr lang="en-US" sz="12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Random walk for time-series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(integrated component)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Fixed unit loadings for factor F on time-series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endParaRPr lang="en-US" sz="12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Turn off additional process error for time-series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143" marR="57143" marT="0" marB="0"/>
                    </a:tc>
                    <a:extLst>
                      <a:ext uri="{0D108BD9-81ED-4DB2-BD59-A6C34878D82A}">
                        <a16:rowId xmlns:a16="http://schemas.microsoft.com/office/drawing/2014/main" val="2728520408"/>
                      </a:ext>
                    </a:extLst>
                  </a:tr>
                  <a:tr h="944483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ARIMA(0,0,1)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 → X, 0, NA, 1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 → X, 1, rho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X ↔ X, 0, NA, 0 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 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143" marR="57143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 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Unit loadings for factor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in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sz="12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Estimated loadings for factor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in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sz="12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Turn off additional process error for time-series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143" marR="57143" marT="0" marB="0"/>
                    </a:tc>
                    <a:extLst>
                      <a:ext uri="{0D108BD9-81ED-4DB2-BD59-A6C34878D82A}">
                        <a16:rowId xmlns:a16="http://schemas.microsoft.com/office/drawing/2014/main" val="5248807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67891A0-EF73-43C8-9BC1-7F38A2EE45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0913315"/>
                  </p:ext>
                </p:extLst>
              </p:nvPr>
            </p:nvGraphicFramePr>
            <p:xfrm>
              <a:off x="304800" y="609600"/>
              <a:ext cx="8229600" cy="612387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323492">
                      <a:extLst>
                        <a:ext uri="{9D8B030D-6E8A-4147-A177-3AD203B41FA5}">
                          <a16:colId xmlns:a16="http://schemas.microsoft.com/office/drawing/2014/main" val="1691510543"/>
                        </a:ext>
                      </a:extLst>
                    </a:gridCol>
                    <a:gridCol w="4906108">
                      <a:extLst>
                        <a:ext uri="{9D8B030D-6E8A-4147-A177-3AD203B41FA5}">
                          <a16:colId xmlns:a16="http://schemas.microsoft.com/office/drawing/2014/main" val="186028841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Model and specification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143" marR="57143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Explanation for each line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143" marR="57143" marT="0" marB="0"/>
                    </a:tc>
                    <a:extLst>
                      <a:ext uri="{0D108BD9-81ED-4DB2-BD59-A6C34878D82A}">
                        <a16:rowId xmlns:a16="http://schemas.microsoft.com/office/drawing/2014/main" val="2933906869"/>
                      </a:ext>
                    </a:extLst>
                  </a:tr>
                  <a:tr h="135959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400" dirty="0" err="1">
                              <a:effectLst/>
                            </a:rPr>
                            <a:t>Vector</a:t>
                          </a:r>
                          <a:r>
                            <a:rPr lang="fr-FR" sz="1400" dirty="0">
                              <a:effectLst/>
                            </a:rPr>
                            <a:t> </a:t>
                          </a:r>
                          <a:r>
                            <a:rPr lang="fr-FR" sz="1400" dirty="0" err="1">
                              <a:effectLst/>
                            </a:rPr>
                            <a:t>autoregressive</a:t>
                          </a:r>
                          <a:r>
                            <a:rPr lang="fr-FR" sz="1400" dirty="0">
                              <a:effectLst/>
                            </a:rPr>
                            <a:t> model (VAR)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400" dirty="0">
                              <a:effectLst/>
                            </a:rPr>
                            <a:t>X → X, 1, </a:t>
                          </a:r>
                          <a:r>
                            <a:rPr lang="fr-FR" sz="1400" dirty="0" err="1">
                              <a:effectLst/>
                            </a:rPr>
                            <a:t>b_xx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400" dirty="0">
                              <a:effectLst/>
                            </a:rPr>
                            <a:t>X → Y, 1, </a:t>
                          </a:r>
                          <a:r>
                            <a:rPr lang="fr-FR" sz="1400" dirty="0" err="1">
                              <a:effectLst/>
                            </a:rPr>
                            <a:t>b_xy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400" dirty="0">
                              <a:effectLst/>
                            </a:rPr>
                            <a:t>Y → X, 1, </a:t>
                          </a:r>
                          <a:r>
                            <a:rPr lang="fr-FR" sz="1400" dirty="0" err="1">
                              <a:effectLst/>
                            </a:rPr>
                            <a:t>b_yx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Y → Y, 1, </a:t>
                          </a:r>
                          <a:r>
                            <a:rPr lang="en-US" sz="1400" dirty="0" err="1">
                              <a:effectLst/>
                            </a:rPr>
                            <a:t>b_yy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 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143" marR="57143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143" marR="57143" marT="0" marB="0">
                        <a:blipFill>
                          <a:blip r:embed="rId2"/>
                          <a:stretch>
                            <a:fillRect l="-67950" t="-39013" r="-621" b="-3179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1917327"/>
                      </a:ext>
                    </a:extLst>
                  </a:tr>
                  <a:tr h="181616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Dynamic factor analysis (DFA)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 → F, 1, NA, 1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 → X, 0, </a:t>
                          </a:r>
                          <a:r>
                            <a:rPr lang="en-US" sz="1400" dirty="0" err="1">
                              <a:effectLst/>
                            </a:rPr>
                            <a:t>b_fx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 → Y, 0, </a:t>
                          </a:r>
                          <a:r>
                            <a:rPr lang="en-US" sz="1400" dirty="0" err="1">
                              <a:effectLst/>
                            </a:rPr>
                            <a:t>b_fy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 ↔ F, 0, NA, 1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X ↔ X, 0, NA, 0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Y ↔ Y, 0, NA, 0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 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143" marR="57143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143" marR="57143" marT="0" marB="0">
                        <a:blipFill>
                          <a:blip r:embed="rId2"/>
                          <a:stretch>
                            <a:fillRect l="-67950" t="-104027" r="-621" b="-137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7463096"/>
                      </a:ext>
                    </a:extLst>
                  </a:tr>
                  <a:tr h="135959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ARIMA(1,1,0)</a:t>
                          </a:r>
                          <a:endParaRPr lang="en-US" sz="12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F → F, 1, rho</a:t>
                          </a:r>
                          <a:endParaRPr lang="en-US" sz="12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X → X, 1, NA, 1</a:t>
                          </a:r>
                          <a:endParaRPr lang="en-US" sz="12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F → X, 0, NA, 1</a:t>
                          </a:r>
                          <a:endParaRPr lang="en-US" sz="12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X ↔ X, 0, NA, 0 </a:t>
                          </a:r>
                          <a:endParaRPr lang="en-US" sz="12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 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143" marR="57143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143" marR="57143" marT="0" marB="0">
                        <a:blipFill>
                          <a:blip r:embed="rId2"/>
                          <a:stretch>
                            <a:fillRect l="-67950" t="-272646" r="-621" b="-843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520408"/>
                      </a:ext>
                    </a:extLst>
                  </a:tr>
                  <a:tr h="1131316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ARIMA(0,0,1)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 → X, 0, NA, 1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 → X, 1, rho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X ↔ X, 0, NA, 0 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 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143" marR="57143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143" marR="57143" marT="0" marB="0">
                        <a:blipFill>
                          <a:blip r:embed="rId2"/>
                          <a:stretch>
                            <a:fillRect l="-67950" t="-446774" r="-621" b="-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48807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1459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US" sz="4900" b="1" dirty="0"/>
                  <a:t>Simple but expressive model structure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Define a generalized linear mixed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𝛂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𝛄</m:t>
                              </m:r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GAM</m:t>
                          </m: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time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term</m:t>
                          </m:r>
                        </m:lim>
                      </m:limLow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𝛀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space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term</m:t>
                          </m: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𝚬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spacetime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term</m:t>
                          </m:r>
                        </m:lim>
                      </m:limLow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GB" dirty="0"/>
                  <a:t>Time-term from DSEM: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vec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MVN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𝐐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term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Spatial term from SEM interacting with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vec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MVN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𝐐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space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term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𝐐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spatial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 err="1"/>
                  <a:t>Spatio</a:t>
                </a:r>
                <a:r>
                  <a:rPr lang="en-GB" dirty="0"/>
                  <a:t>-temporal term from DSEM interacting with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vec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𝚬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MVN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spacetime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term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⊗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spatial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patial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 is the spatial covariance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term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 is the covariance among variables over time for variable-time interaction</a:t>
                </a:r>
              </a:p>
              <a:p>
                <a:pPr lvl="1"/>
                <a:r>
                  <a:rPr lang="en-GB" dirty="0"/>
                  <a:t>Specified using “arrow-and-lag” notation from structural equation models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space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term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 is the covariance among variables for space-variable interaction</a:t>
                </a:r>
              </a:p>
              <a:p>
                <a:pPr lvl="1"/>
                <a:r>
                  <a:rPr lang="en-GB" dirty="0"/>
                  <a:t>Specified using “arrow” notation from structural equation models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spacetime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term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 is the covariance among variables and over time for space-time-variable interaction</a:t>
                </a:r>
              </a:p>
              <a:p>
                <a:pPr lvl="1"/>
                <a:r>
                  <a:rPr lang="en-GB" dirty="0"/>
                  <a:t>Specified using “arrow-and-lag” notation from dynamic structural equation models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SEM and DSEM:</a:t>
                </a:r>
              </a:p>
              <a:p>
                <a:pPr lvl="1"/>
                <a:r>
                  <a:rPr lang="en-GB" dirty="0"/>
                  <a:t>Allow recursive (looping) dependencies</a:t>
                </a:r>
              </a:p>
              <a:p>
                <a:pPr lvl="1"/>
                <a:r>
                  <a:rPr lang="en-GB" dirty="0"/>
                  <a:t>Allow both simultaneous and lagged effects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933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72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7BCDAC-2CC1-49F5-9E2E-904C512964C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914543"/>
          <a:ext cx="9144000" cy="59434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2126">
                  <a:extLst>
                    <a:ext uri="{9D8B030D-6E8A-4147-A177-3AD203B41FA5}">
                      <a16:colId xmlns:a16="http://schemas.microsoft.com/office/drawing/2014/main" val="3899492946"/>
                    </a:ext>
                  </a:extLst>
                </a:gridCol>
                <a:gridCol w="725652">
                  <a:extLst>
                    <a:ext uri="{9D8B030D-6E8A-4147-A177-3AD203B41FA5}">
                      <a16:colId xmlns:a16="http://schemas.microsoft.com/office/drawing/2014/main" val="2307688749"/>
                    </a:ext>
                  </a:extLst>
                </a:gridCol>
                <a:gridCol w="1010240">
                  <a:extLst>
                    <a:ext uri="{9D8B030D-6E8A-4147-A177-3AD203B41FA5}">
                      <a16:colId xmlns:a16="http://schemas.microsoft.com/office/drawing/2014/main" val="3473700791"/>
                    </a:ext>
                  </a:extLst>
                </a:gridCol>
                <a:gridCol w="1020021">
                  <a:extLst>
                    <a:ext uri="{9D8B030D-6E8A-4147-A177-3AD203B41FA5}">
                      <a16:colId xmlns:a16="http://schemas.microsoft.com/office/drawing/2014/main" val="2868131185"/>
                    </a:ext>
                  </a:extLst>
                </a:gridCol>
                <a:gridCol w="1311454">
                  <a:extLst>
                    <a:ext uri="{9D8B030D-6E8A-4147-A177-3AD203B41FA5}">
                      <a16:colId xmlns:a16="http://schemas.microsoft.com/office/drawing/2014/main" val="4041535573"/>
                    </a:ext>
                  </a:extLst>
                </a:gridCol>
                <a:gridCol w="1158893">
                  <a:extLst>
                    <a:ext uri="{9D8B030D-6E8A-4147-A177-3AD203B41FA5}">
                      <a16:colId xmlns:a16="http://schemas.microsoft.com/office/drawing/2014/main" val="3701901224"/>
                    </a:ext>
                  </a:extLst>
                </a:gridCol>
                <a:gridCol w="1215614">
                  <a:extLst>
                    <a:ext uri="{9D8B030D-6E8A-4147-A177-3AD203B41FA5}">
                      <a16:colId xmlns:a16="http://schemas.microsoft.com/office/drawing/2014/main" val="2662389839"/>
                    </a:ext>
                  </a:extLst>
                </a:gridCol>
              </a:tblGrid>
              <a:tr h="1844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R-package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931261"/>
                  </a:ext>
                </a:extLst>
              </a:tr>
              <a:tr h="1844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Model type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sem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mgcv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dsem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sdmTMB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VAST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tinyVAST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extLst>
                  <a:ext uri="{0D108BD9-81ED-4DB2-BD59-A6C34878D82A}">
                    <a16:rowId xmlns:a16="http://schemas.microsoft.com/office/drawing/2014/main" val="2398404915"/>
                  </a:ext>
                </a:extLst>
              </a:tr>
              <a:tr h="1844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Available on CRAN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extLst>
                  <a:ext uri="{0D108BD9-81ED-4DB2-BD59-A6C34878D82A}">
                    <a16:rowId xmlns:a16="http://schemas.microsoft.com/office/drawing/2014/main" val="3845717979"/>
                  </a:ext>
                </a:extLst>
              </a:tr>
              <a:tr h="184486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 spatial or temporal correlations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554591"/>
                  </a:ext>
                </a:extLst>
              </a:tr>
              <a:tr h="1844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Instrumental variables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extLst>
                  <a:ext uri="{0D108BD9-81ED-4DB2-BD59-A6C34878D82A}">
                    <a16:rowId xmlns:a16="http://schemas.microsoft.com/office/drawing/2014/main" val="2614755675"/>
                  </a:ext>
                </a:extLst>
              </a:tr>
              <a:tr h="184486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Time-series correlations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99657"/>
                  </a:ext>
                </a:extLst>
              </a:tr>
              <a:tr h="3774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Vector autoregressive model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extLst>
                  <a:ext uri="{0D108BD9-81ED-4DB2-BD59-A6C34878D82A}">
                    <a16:rowId xmlns:a16="http://schemas.microsoft.com/office/drawing/2014/main" val="2095477994"/>
                  </a:ext>
                </a:extLst>
              </a:tr>
              <a:tr h="1844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Dynamic factor analysis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extLst>
                  <a:ext uri="{0D108BD9-81ED-4DB2-BD59-A6C34878D82A}">
                    <a16:rowId xmlns:a16="http://schemas.microsoft.com/office/drawing/2014/main" val="2782459649"/>
                  </a:ext>
                </a:extLst>
              </a:tr>
              <a:tr h="184486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Spatio-temporal correlations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838273"/>
                  </a:ext>
                </a:extLst>
              </a:tr>
              <a:tr h="3774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Spatial vector autoregressive model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extLst>
                  <a:ext uri="{0D108BD9-81ED-4DB2-BD59-A6C34878D82A}">
                    <a16:rowId xmlns:a16="http://schemas.microsoft.com/office/drawing/2014/main" val="609772819"/>
                  </a:ext>
                </a:extLst>
              </a:tr>
              <a:tr h="3774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Empirical orthogonal function analysis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extLst>
                  <a:ext uri="{0D108BD9-81ED-4DB2-BD59-A6C34878D82A}">
                    <a16:rowId xmlns:a16="http://schemas.microsoft.com/office/drawing/2014/main" val="2649382403"/>
                  </a:ext>
                </a:extLst>
              </a:tr>
              <a:tr h="1844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Spatial factor analysis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extLst>
                  <a:ext uri="{0D108BD9-81ED-4DB2-BD59-A6C34878D82A}">
                    <a16:rowId xmlns:a16="http://schemas.microsoft.com/office/drawing/2014/main" val="3426314004"/>
                  </a:ext>
                </a:extLst>
              </a:tr>
              <a:tr h="3774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Univariate species distribution model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extLst>
                  <a:ext uri="{0D108BD9-81ED-4DB2-BD59-A6C34878D82A}">
                    <a16:rowId xmlns:a16="http://schemas.microsoft.com/office/drawing/2014/main" val="2180136090"/>
                  </a:ext>
                </a:extLst>
              </a:tr>
              <a:tr h="3774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Multivariate species distribution model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extLst>
                  <a:ext uri="{0D108BD9-81ED-4DB2-BD59-A6C34878D82A}">
                    <a16:rowId xmlns:a16="http://schemas.microsoft.com/office/drawing/2014/main" val="4177766400"/>
                  </a:ext>
                </a:extLst>
              </a:tr>
              <a:tr h="3774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Smoothing spline response for covariates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extLst>
                  <a:ext uri="{0D108BD9-81ED-4DB2-BD59-A6C34878D82A}">
                    <a16:rowId xmlns:a16="http://schemas.microsoft.com/office/drawing/2014/main" val="1105458959"/>
                  </a:ext>
                </a:extLst>
              </a:tr>
              <a:tr h="570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Multiple distribution / link functions for different variables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4" marR="68314" marT="0" marB="0" anchor="ctr"/>
                </a:tc>
                <a:extLst>
                  <a:ext uri="{0D108BD9-81ED-4DB2-BD59-A6C34878D82A}">
                    <a16:rowId xmlns:a16="http://schemas.microsoft.com/office/drawing/2014/main" val="3059198500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337CD3-BC90-4B8A-8512-27ADB7A45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144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How it compares to other software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493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7684</TotalTime>
  <Words>1445</Words>
  <Application>Microsoft Office PowerPoint</Application>
  <PresentationFormat>On-screen Show (4:3)</PresentationFormat>
  <Paragraphs>298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Times New Roman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James Thorson</dc:creator>
  <cp:lastModifiedBy>James.Thorson</cp:lastModifiedBy>
  <cp:revision>599</cp:revision>
  <dcterms:created xsi:type="dcterms:W3CDTF">2010-02-28T21:11:55Z</dcterms:created>
  <dcterms:modified xsi:type="dcterms:W3CDTF">2025-05-05T16:41:39Z</dcterms:modified>
</cp:coreProperties>
</file>